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437" r:id="rId2"/>
    <p:sldId id="2445" r:id="rId3"/>
    <p:sldId id="2393" r:id="rId4"/>
    <p:sldId id="2396" r:id="rId5"/>
    <p:sldId id="2439" r:id="rId6"/>
    <p:sldId id="2395" r:id="rId7"/>
    <p:sldId id="2409" r:id="rId8"/>
    <p:sldId id="2440" r:id="rId9"/>
    <p:sldId id="2441" r:id="rId10"/>
    <p:sldId id="2401" r:id="rId11"/>
    <p:sldId id="2442" r:id="rId12"/>
    <p:sldId id="2443" r:id="rId13"/>
    <p:sldId id="2433" r:id="rId14"/>
    <p:sldId id="2432" r:id="rId15"/>
    <p:sldId id="2446" r:id="rId16"/>
    <p:sldId id="2388" r:id="rId17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80"/>
    <a:srgbClr val="D94556"/>
    <a:srgbClr val="006CB6"/>
    <a:srgbClr val="4172AD"/>
    <a:srgbClr val="005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78" d="100"/>
          <a:sy n="78" d="100"/>
        </p:scale>
        <p:origin x="826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DD38B-C7C1-475D-B7B6-0A4FA9B2B1BC}" type="datetimeFigureOut">
              <a:rPr lang="pt-BR" smtClean="0"/>
              <a:t>27/11/2023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72E8B-D830-45B4-8CF5-C9588DCD14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0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7831" y="431291"/>
            <a:ext cx="858012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81883" y="1786127"/>
            <a:ext cx="6445250" cy="807720"/>
          </a:xfrm>
          <a:custGeom>
            <a:avLst/>
            <a:gdLst/>
            <a:ahLst/>
            <a:cxnLst/>
            <a:rect l="l" t="t" r="r" b="b"/>
            <a:pathLst>
              <a:path w="6445250" h="807719">
                <a:moveTo>
                  <a:pt x="6444996" y="0"/>
                </a:moveTo>
                <a:lnTo>
                  <a:pt x="0" y="0"/>
                </a:lnTo>
                <a:lnTo>
                  <a:pt x="0" y="807720"/>
                </a:lnTo>
                <a:lnTo>
                  <a:pt x="6444996" y="807720"/>
                </a:lnTo>
                <a:lnTo>
                  <a:pt x="6444996" y="0"/>
                </a:lnTo>
                <a:close/>
              </a:path>
            </a:pathLst>
          </a:custGeom>
          <a:solidFill>
            <a:srgbClr val="5C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791" y="482600"/>
            <a:ext cx="44189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C2F5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C2F5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B3056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7831" y="6153911"/>
            <a:ext cx="858012" cy="306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C2F5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1C2F5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Neris Thin" panose="00000300000000000000" pitchFamily="50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44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4FCEFDA-13B6-E83C-71EB-2B3E0C046C3C}"/>
              </a:ext>
            </a:extLst>
          </p:cNvPr>
          <p:cNvSpPr/>
          <p:nvPr userDrawn="1"/>
        </p:nvSpPr>
        <p:spPr>
          <a:xfrm>
            <a:off x="9426102" y="0"/>
            <a:ext cx="2765898" cy="6858000"/>
          </a:xfrm>
          <a:prstGeom prst="rect">
            <a:avLst/>
          </a:prstGeom>
          <a:solidFill>
            <a:srgbClr val="0061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7639D1F-3F03-F1F4-C27F-9140329BC6B3}"/>
              </a:ext>
            </a:extLst>
          </p:cNvPr>
          <p:cNvSpPr/>
          <p:nvPr userDrawn="1"/>
        </p:nvSpPr>
        <p:spPr>
          <a:xfrm>
            <a:off x="147484" y="167148"/>
            <a:ext cx="11877368" cy="6548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D059AC-2616-39E7-3A86-AAAAC818A76E}"/>
              </a:ext>
            </a:extLst>
          </p:cNvPr>
          <p:cNvSpPr/>
          <p:nvPr userDrawn="1"/>
        </p:nvSpPr>
        <p:spPr>
          <a:xfrm>
            <a:off x="147484" y="167148"/>
            <a:ext cx="11877368" cy="654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43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791" y="482600"/>
            <a:ext cx="44189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1C2F5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7847" y="1090421"/>
            <a:ext cx="8036305" cy="145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B3056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8C350990-E6D4-B0A4-E05D-60C7CA42F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/>
        </p:blipFill>
        <p:spPr>
          <a:xfrm>
            <a:off x="0" y="154"/>
            <a:ext cx="12192000" cy="4800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id="{51F46147-392C-051C-0B34-E3FE36C45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13" y="5039719"/>
            <a:ext cx="1828800" cy="1576340"/>
          </a:xfrm>
          <a:prstGeom prst="rect">
            <a:avLst/>
          </a:prstGeom>
        </p:spPr>
      </p:pic>
      <p:sp>
        <p:nvSpPr>
          <p:cNvPr id="9" name="Triângulo Retângulo 8">
            <a:extLst>
              <a:ext uri="{FF2B5EF4-FFF2-40B4-BE49-F238E27FC236}">
                <a16:creationId xmlns:a16="http://schemas.microsoft.com/office/drawing/2014/main" id="{74C116E2-3A7B-8B83-C2BB-871BA1512048}"/>
              </a:ext>
            </a:extLst>
          </p:cNvPr>
          <p:cNvSpPr/>
          <p:nvPr/>
        </p:nvSpPr>
        <p:spPr>
          <a:xfrm>
            <a:off x="0" y="9832"/>
            <a:ext cx="9217742" cy="6848014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tx2">
                  <a:lumMod val="50000"/>
                </a:schemeClr>
              </a:gs>
              <a:gs pos="94000">
                <a:schemeClr val="tx2">
                  <a:lumMod val="50000"/>
                  <a:alpha val="50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72351BB-D966-9BBE-AF91-ABF76CDFAFB2}"/>
              </a:ext>
            </a:extLst>
          </p:cNvPr>
          <p:cNvSpPr txBox="1"/>
          <p:nvPr/>
        </p:nvSpPr>
        <p:spPr>
          <a:xfrm>
            <a:off x="384687" y="5638800"/>
            <a:ext cx="70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EMPRESARIAL</a:t>
            </a:r>
          </a:p>
        </p:txBody>
      </p:sp>
    </p:spTree>
    <p:extLst>
      <p:ext uri="{BB962C8B-B14F-4D97-AF65-F5344CB8AC3E}">
        <p14:creationId xmlns:p14="http://schemas.microsoft.com/office/powerpoint/2010/main" val="29845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C5B6C-69EF-FDD4-E819-73920811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682990"/>
              </p:ext>
            </p:extLst>
          </p:nvPr>
        </p:nvGraphicFramePr>
        <p:xfrm>
          <a:off x="361335" y="1066800"/>
          <a:ext cx="11353799" cy="513859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130307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1370582">
                  <a:extLst>
                    <a:ext uri="{9D8B030D-6E8A-4147-A177-3AD203B41FA5}">
                      <a16:colId xmlns:a16="http://schemas.microsoft.com/office/drawing/2014/main" val="2778404307"/>
                    </a:ext>
                  </a:extLst>
                </a:gridCol>
                <a:gridCol w="1370582">
                  <a:extLst>
                    <a:ext uri="{9D8B030D-6E8A-4147-A177-3AD203B41FA5}">
                      <a16:colId xmlns:a16="http://schemas.microsoft.com/office/drawing/2014/main" val="1407485443"/>
                    </a:ext>
                  </a:extLst>
                </a:gridCol>
                <a:gridCol w="1370582">
                  <a:extLst>
                    <a:ext uri="{9D8B030D-6E8A-4147-A177-3AD203B41FA5}">
                      <a16:colId xmlns:a16="http://schemas.microsoft.com/office/drawing/2014/main" val="3240179378"/>
                    </a:ext>
                  </a:extLst>
                </a:gridCol>
                <a:gridCol w="1370582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  <a:gridCol w="1370582">
                  <a:extLst>
                    <a:ext uri="{9D8B030D-6E8A-4147-A177-3AD203B41FA5}">
                      <a16:colId xmlns:a16="http://schemas.microsoft.com/office/drawing/2014/main" val="588176646"/>
                    </a:ext>
                  </a:extLst>
                </a:gridCol>
                <a:gridCol w="1370582">
                  <a:extLst>
                    <a:ext uri="{9D8B030D-6E8A-4147-A177-3AD203B41FA5}">
                      <a16:colId xmlns:a16="http://schemas.microsoft.com/office/drawing/2014/main" val="1115213235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Dados Gerais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11628"/>
                  </a:ext>
                </a:extLst>
              </a:tr>
              <a:tr h="712751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Capital Máximo Da Apólice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Cobertura De Afastados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Cobertura De Aposentados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Limite De Ingresso Para Novas Inclusões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65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4893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Cartão Proposta Em Caso De Transferência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76729"/>
                  </a:ext>
                </a:extLst>
              </a:tr>
              <a:tr h="8687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Cartão Proposta E Declaração Pessoal De Saúde Para Novas Adesões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R$100.000,00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R$200.000,00 e idade superior a 66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Segurados com idade a partir de 56 anos até 65 anos com capital acima R$300.000,00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R$397.660,75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R$200.000,00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523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Movimentação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753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Vigência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69057"/>
                  </a:ext>
                </a:extLst>
              </a:tr>
            </a:tbl>
          </a:graphicData>
        </a:graphic>
      </p:graphicFrame>
      <p:sp>
        <p:nvSpPr>
          <p:cNvPr id="26" name="Retângulo 25">
            <a:extLst>
              <a:ext uri="{FF2B5EF4-FFF2-40B4-BE49-F238E27FC236}">
                <a16:creationId xmlns:a16="http://schemas.microsoft.com/office/drawing/2014/main" id="{1899F091-5364-56B4-AAED-A94FFA72942E}"/>
              </a:ext>
            </a:extLst>
          </p:cNvPr>
          <p:cNvSpPr/>
          <p:nvPr/>
        </p:nvSpPr>
        <p:spPr>
          <a:xfrm>
            <a:off x="304800" y="152400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>
                <a:ln w="0"/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Informações Gerais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48462D-D6C4-9D65-580E-B6A0EE8244FB}"/>
              </a:ext>
            </a:extLst>
          </p:cNvPr>
          <p:cNvSpPr/>
          <p:nvPr/>
        </p:nvSpPr>
        <p:spPr>
          <a:xfrm>
            <a:off x="381000" y="737175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pic>
        <p:nvPicPr>
          <p:cNvPr id="4" name="Imagem 3" descr="Blog Icatu: Educação Financeira, Vida e Previdência Privada">
            <a:extLst>
              <a:ext uri="{FF2B5EF4-FFF2-40B4-BE49-F238E27FC236}">
                <a16:creationId xmlns:a16="http://schemas.microsoft.com/office/drawing/2014/main" id="{B60187FE-35AD-5404-3390-EFE6E61B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55" y="1745563"/>
            <a:ext cx="808050" cy="2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Cliente AXA">
            <a:extLst>
              <a:ext uri="{FF2B5EF4-FFF2-40B4-BE49-F238E27FC236}">
                <a16:creationId xmlns:a16="http://schemas.microsoft.com/office/drawing/2014/main" id="{41CEFE90-B3C2-7988-BE06-99FEA5D1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9289" y="1621526"/>
            <a:ext cx="528684" cy="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Prudential do Brasil: O seguro de vida ideal para você e para sua empresa |  Prudential">
            <a:extLst>
              <a:ext uri="{FF2B5EF4-FFF2-40B4-BE49-F238E27FC236}">
                <a16:creationId xmlns:a16="http://schemas.microsoft.com/office/drawing/2014/main" id="{7D697DB6-C0A0-A008-9DF4-4B2468C5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68" y="1773279"/>
            <a:ext cx="1033095" cy="2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2775ED4-24A7-0D4A-4C33-245B9F95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07" y="1800318"/>
            <a:ext cx="987952" cy="2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Zurich Financial Services – Wikipédia, a enciclopédia livre">
            <a:extLst>
              <a:ext uri="{FF2B5EF4-FFF2-40B4-BE49-F238E27FC236}">
                <a16:creationId xmlns:a16="http://schemas.microsoft.com/office/drawing/2014/main" id="{F1161BD4-DAEA-D506-D382-5B9929FD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96" y="1675626"/>
            <a:ext cx="685800" cy="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EZZE SEGUROS - Reclame Aqui">
            <a:extLst>
              <a:ext uri="{FF2B5EF4-FFF2-40B4-BE49-F238E27FC236}">
                <a16:creationId xmlns:a16="http://schemas.microsoft.com/office/drawing/2014/main" id="{1F4B9160-7C21-88B9-748C-A24A9E76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675" y="1621469"/>
            <a:ext cx="528684" cy="5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83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C5B6C-69EF-FDD4-E819-73920811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39317"/>
              </p:ext>
            </p:extLst>
          </p:nvPr>
        </p:nvGraphicFramePr>
        <p:xfrm>
          <a:off x="410497" y="1119338"/>
          <a:ext cx="11144864" cy="500148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50660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1773551">
                  <a:extLst>
                    <a:ext uri="{9D8B030D-6E8A-4147-A177-3AD203B41FA5}">
                      <a16:colId xmlns:a16="http://schemas.microsoft.com/office/drawing/2014/main" val="2778404307"/>
                    </a:ext>
                  </a:extLst>
                </a:gridCol>
                <a:gridCol w="1773551">
                  <a:extLst>
                    <a:ext uri="{9D8B030D-6E8A-4147-A177-3AD203B41FA5}">
                      <a16:colId xmlns:a16="http://schemas.microsoft.com/office/drawing/2014/main" val="1407485443"/>
                    </a:ext>
                  </a:extLst>
                </a:gridCol>
                <a:gridCol w="1773551">
                  <a:extLst>
                    <a:ext uri="{9D8B030D-6E8A-4147-A177-3AD203B41FA5}">
                      <a16:colId xmlns:a16="http://schemas.microsoft.com/office/drawing/2014/main" val="3240179378"/>
                    </a:ext>
                  </a:extLst>
                </a:gridCol>
                <a:gridCol w="1773551">
                  <a:extLst>
                    <a:ext uri="{9D8B030D-6E8A-4147-A177-3AD203B41FA5}">
                      <a16:colId xmlns:a16="http://schemas.microsoft.com/office/drawing/2014/main" val="1894602377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Dados Gerais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11628"/>
                  </a:ext>
                </a:extLst>
              </a:tr>
              <a:tr h="712751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Capital Máximo Da Apólice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Cobertura De Afastados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Cobertura De Aposentados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Limite De Ingresso Para Novas Inclusões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4893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Cartão Proposta Em Caso De Transferência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76729"/>
                  </a:ext>
                </a:extLst>
              </a:tr>
              <a:tr h="8687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Cartão Proposta E Declaração Pessoal De Saúde Para Novas Adesões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R$100.000,00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R$200.000,00 e idade superior a 66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Segurados com idade a partir de 56 anos até 65 anos com capital acima R$300.000,00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R$397.660,75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523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Movimentação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753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Vigência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69057"/>
                  </a:ext>
                </a:extLst>
              </a:tr>
            </a:tbl>
          </a:graphicData>
        </a:graphic>
      </p:graphicFrame>
      <p:sp>
        <p:nvSpPr>
          <p:cNvPr id="26" name="Retângulo 25">
            <a:extLst>
              <a:ext uri="{FF2B5EF4-FFF2-40B4-BE49-F238E27FC236}">
                <a16:creationId xmlns:a16="http://schemas.microsoft.com/office/drawing/2014/main" id="{1899F091-5364-56B4-AAED-A94FFA72942E}"/>
              </a:ext>
            </a:extLst>
          </p:cNvPr>
          <p:cNvSpPr/>
          <p:nvPr/>
        </p:nvSpPr>
        <p:spPr>
          <a:xfrm>
            <a:off x="304800" y="152400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>
                <a:ln w="0"/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Informações Gerais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48462D-D6C4-9D65-580E-B6A0EE8244FB}"/>
              </a:ext>
            </a:extLst>
          </p:cNvPr>
          <p:cNvSpPr/>
          <p:nvPr/>
        </p:nvSpPr>
        <p:spPr>
          <a:xfrm>
            <a:off x="381000" y="737175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pic>
        <p:nvPicPr>
          <p:cNvPr id="6" name="Imagem 5" descr="Cliente AXA">
            <a:extLst>
              <a:ext uri="{FF2B5EF4-FFF2-40B4-BE49-F238E27FC236}">
                <a16:creationId xmlns:a16="http://schemas.microsoft.com/office/drawing/2014/main" id="{41CEFE90-B3C2-7988-BE06-99FEA5D1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5208" y="1674063"/>
            <a:ext cx="528684" cy="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Prudential do Brasil: O seguro de vida ideal para você e para sua empresa |  Prudential">
            <a:extLst>
              <a:ext uri="{FF2B5EF4-FFF2-40B4-BE49-F238E27FC236}">
                <a16:creationId xmlns:a16="http://schemas.microsoft.com/office/drawing/2014/main" id="{7D697DB6-C0A0-A008-9DF4-4B2468C5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63" y="1825817"/>
            <a:ext cx="1033095" cy="2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2775ED4-24A7-0D4A-4C33-245B9F95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80" y="1852856"/>
            <a:ext cx="987952" cy="2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Zurich Financial Services – Wikipédia, a enciclopédia livre">
            <a:extLst>
              <a:ext uri="{FF2B5EF4-FFF2-40B4-BE49-F238E27FC236}">
                <a16:creationId xmlns:a16="http://schemas.microsoft.com/office/drawing/2014/main" id="{F1161BD4-DAEA-D506-D382-5B9929FD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63" y="1748205"/>
            <a:ext cx="685800" cy="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8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AEC5B6C-69EF-FDD4-E819-73920811E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694336"/>
              </p:ext>
            </p:extLst>
          </p:nvPr>
        </p:nvGraphicFramePr>
        <p:xfrm>
          <a:off x="410497" y="1119338"/>
          <a:ext cx="11019502" cy="500148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63074">
                  <a:extLst>
                    <a:ext uri="{9D8B030D-6E8A-4147-A177-3AD203B41FA5}">
                      <a16:colId xmlns:a16="http://schemas.microsoft.com/office/drawing/2014/main" val="2092319004"/>
                    </a:ext>
                  </a:extLst>
                </a:gridCol>
                <a:gridCol w="2085476">
                  <a:extLst>
                    <a:ext uri="{9D8B030D-6E8A-4147-A177-3AD203B41FA5}">
                      <a16:colId xmlns:a16="http://schemas.microsoft.com/office/drawing/2014/main" val="2778404307"/>
                    </a:ext>
                  </a:extLst>
                </a:gridCol>
                <a:gridCol w="2085476">
                  <a:extLst>
                    <a:ext uri="{9D8B030D-6E8A-4147-A177-3AD203B41FA5}">
                      <a16:colId xmlns:a16="http://schemas.microsoft.com/office/drawing/2014/main" val="1407485443"/>
                    </a:ext>
                  </a:extLst>
                </a:gridCol>
                <a:gridCol w="2085476">
                  <a:extLst>
                    <a:ext uri="{9D8B030D-6E8A-4147-A177-3AD203B41FA5}">
                      <a16:colId xmlns:a16="http://schemas.microsoft.com/office/drawing/2014/main" val="3240179378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Dados Gerais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COTAÇÕES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11628"/>
                  </a:ext>
                </a:extLst>
              </a:tr>
              <a:tr h="712751">
                <a:tc vMerge="1"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0587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Capital Máximo Da Apólice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R$410.160,00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46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Cobertura De Afastados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Sim, 98 afastados informados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77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Cobertura De Aposentados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Não há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0436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Limite De Ingresso Para Novas Inclusões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70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74893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Cartão Proposta Em Caso De Transferência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Dispensado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76729"/>
                  </a:ext>
                </a:extLst>
              </a:tr>
              <a:tr h="86873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Cartão Proposta E Declaração Pessoal De Saúde Para Novas Adesões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R$100.000,00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Para segurados com capital superior a R$200.000,00 e idade superior a 66 anos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Segurados com idade a partir de 56 anos até 65 anos com capital acima R$300.000,00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523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Movimentação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Planilha mensal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753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Vigência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  <a:endParaRPr kumimoji="0" lang="pt-B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E3C56"/>
                        </a:solidFill>
                        <a:effectLst/>
                        <a:uLnTx/>
                        <a:uFillTx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E3C56"/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12 meses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669057"/>
                  </a:ext>
                </a:extLst>
              </a:tr>
            </a:tbl>
          </a:graphicData>
        </a:graphic>
      </p:graphicFrame>
      <p:sp>
        <p:nvSpPr>
          <p:cNvPr id="26" name="Retângulo 25">
            <a:extLst>
              <a:ext uri="{FF2B5EF4-FFF2-40B4-BE49-F238E27FC236}">
                <a16:creationId xmlns:a16="http://schemas.microsoft.com/office/drawing/2014/main" id="{1899F091-5364-56B4-AAED-A94FFA72942E}"/>
              </a:ext>
            </a:extLst>
          </p:cNvPr>
          <p:cNvSpPr/>
          <p:nvPr/>
        </p:nvSpPr>
        <p:spPr>
          <a:xfrm>
            <a:off x="304800" y="152400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>
                <a:ln w="0"/>
                <a:solidFill>
                  <a:schemeClr val="accent5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Informações Gerais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F48462D-D6C4-9D65-580E-B6A0EE8244FB}"/>
              </a:ext>
            </a:extLst>
          </p:cNvPr>
          <p:cNvSpPr/>
          <p:nvPr/>
        </p:nvSpPr>
        <p:spPr>
          <a:xfrm>
            <a:off x="381000" y="737175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pic>
        <p:nvPicPr>
          <p:cNvPr id="6" name="Imagem 5" descr="Cliente AXA">
            <a:extLst>
              <a:ext uri="{FF2B5EF4-FFF2-40B4-BE49-F238E27FC236}">
                <a16:creationId xmlns:a16="http://schemas.microsoft.com/office/drawing/2014/main" id="{41CEFE90-B3C2-7988-BE06-99FEA5D12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1000" y="1711695"/>
            <a:ext cx="528684" cy="5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2775ED4-24A7-0D4A-4C33-245B9F95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0997"/>
            <a:ext cx="987952" cy="2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Zurich Financial Services – Wikipédia, a enciclopédia livre">
            <a:extLst>
              <a:ext uri="{FF2B5EF4-FFF2-40B4-BE49-F238E27FC236}">
                <a16:creationId xmlns:a16="http://schemas.microsoft.com/office/drawing/2014/main" id="{F1161BD4-DAEA-D506-D382-5B9929FD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15" y="1711695"/>
            <a:ext cx="685800" cy="4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3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A2F851B1-3333-0BF4-C92D-4F74440C7A9C}"/>
              </a:ext>
            </a:extLst>
          </p:cNvPr>
          <p:cNvSpPr txBox="1"/>
          <p:nvPr/>
        </p:nvSpPr>
        <p:spPr>
          <a:xfrm>
            <a:off x="5292597" y="357962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595AA95-C9CF-0A6A-5C50-5085FA9CE8F3}"/>
              </a:ext>
            </a:extLst>
          </p:cNvPr>
          <p:cNvSpPr/>
          <p:nvPr/>
        </p:nvSpPr>
        <p:spPr>
          <a:xfrm>
            <a:off x="228600" y="140891"/>
            <a:ext cx="73863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Suporte</a:t>
            </a:r>
            <a:r>
              <a:rPr lang="pt-BR" sz="36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3600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Operacional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D9A516E-4BDB-446A-1020-380AB1A047A4}"/>
              </a:ext>
            </a:extLst>
          </p:cNvPr>
          <p:cNvSpPr/>
          <p:nvPr/>
        </p:nvSpPr>
        <p:spPr>
          <a:xfrm>
            <a:off x="349748" y="839868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C701F72-294D-B169-0DC8-C8613CE41184}"/>
              </a:ext>
            </a:extLst>
          </p:cNvPr>
          <p:cNvSpPr/>
          <p:nvPr/>
        </p:nvSpPr>
        <p:spPr>
          <a:xfrm>
            <a:off x="4343400" y="2514600"/>
            <a:ext cx="2743200" cy="2590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906DFD4-630C-0EB9-D073-DF2F1B50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61" y="1479272"/>
            <a:ext cx="11101778" cy="44931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62CE0FA-10D6-4EA3-DF7C-8856104A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325383"/>
            <a:ext cx="278611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79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>
            <a:extLst>
              <a:ext uri="{FF2B5EF4-FFF2-40B4-BE49-F238E27FC236}">
                <a16:creationId xmlns:a16="http://schemas.microsoft.com/office/drawing/2014/main" id="{CF9242F9-4E5A-A2D6-8097-9B0FB380FDE8}"/>
              </a:ext>
            </a:extLst>
          </p:cNvPr>
          <p:cNvSpPr txBox="1"/>
          <p:nvPr/>
        </p:nvSpPr>
        <p:spPr>
          <a:xfrm>
            <a:off x="5531571" y="45942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C17C074-5DE5-2689-9CD3-EC1234A1888F}"/>
              </a:ext>
            </a:extLst>
          </p:cNvPr>
          <p:cNvSpPr txBox="1"/>
          <p:nvPr/>
        </p:nvSpPr>
        <p:spPr>
          <a:xfrm>
            <a:off x="5531571" y="45942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372EA28-2A90-A665-A51E-A230BAF8F5F8}"/>
              </a:ext>
            </a:extLst>
          </p:cNvPr>
          <p:cNvSpPr/>
          <p:nvPr/>
        </p:nvSpPr>
        <p:spPr>
          <a:xfrm>
            <a:off x="543774" y="853278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2C1B59-837B-72AF-697C-FD5C77C582DE}"/>
              </a:ext>
            </a:extLst>
          </p:cNvPr>
          <p:cNvSpPr/>
          <p:nvPr/>
        </p:nvSpPr>
        <p:spPr>
          <a:xfrm>
            <a:off x="384989" y="231907"/>
            <a:ext cx="69752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Histórico Últimos 05 anos</a:t>
            </a:r>
          </a:p>
        </p:txBody>
      </p: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29D60A23-F1D1-1504-C0C9-22B4DD5682AD}"/>
              </a:ext>
            </a:extLst>
          </p:cNvPr>
          <p:cNvGrpSpPr/>
          <p:nvPr/>
        </p:nvGrpSpPr>
        <p:grpSpPr>
          <a:xfrm>
            <a:off x="1856401" y="3525996"/>
            <a:ext cx="9268799" cy="923370"/>
            <a:chOff x="1886818" y="3525996"/>
            <a:chExt cx="9268799" cy="92337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A00943D-7A1C-6AC1-4901-47686661F1C1}"/>
                </a:ext>
              </a:extLst>
            </p:cNvPr>
            <p:cNvSpPr/>
            <p:nvPr/>
          </p:nvSpPr>
          <p:spPr>
            <a:xfrm>
              <a:off x="1886818" y="3807681"/>
              <a:ext cx="1836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26307CAE-9EE1-DC7F-F119-71F47D344E82}"/>
                </a:ext>
              </a:extLst>
            </p:cNvPr>
            <p:cNvSpPr/>
            <p:nvPr/>
          </p:nvSpPr>
          <p:spPr>
            <a:xfrm>
              <a:off x="3725964" y="3807681"/>
              <a:ext cx="1836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141F1199-4833-0084-3B0F-B17E675E03F8}"/>
                </a:ext>
              </a:extLst>
            </p:cNvPr>
            <p:cNvSpPr/>
            <p:nvPr/>
          </p:nvSpPr>
          <p:spPr>
            <a:xfrm>
              <a:off x="5571857" y="3807681"/>
              <a:ext cx="1836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652E0F18-EB08-14FE-711F-FCC60F2AC089}"/>
                </a:ext>
              </a:extLst>
            </p:cNvPr>
            <p:cNvSpPr/>
            <p:nvPr/>
          </p:nvSpPr>
          <p:spPr>
            <a:xfrm>
              <a:off x="7409204" y="3807681"/>
              <a:ext cx="1836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2FADF73-CC87-B6D4-B4BC-E3AC31982AB3}"/>
                </a:ext>
              </a:extLst>
            </p:cNvPr>
            <p:cNvSpPr/>
            <p:nvPr/>
          </p:nvSpPr>
          <p:spPr>
            <a:xfrm>
              <a:off x="9260868" y="3807681"/>
              <a:ext cx="1836000" cy="360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ound Same Side Corner Rectangle 39">
              <a:extLst>
                <a:ext uri="{FF2B5EF4-FFF2-40B4-BE49-F238E27FC236}">
                  <a16:creationId xmlns:a16="http://schemas.microsoft.com/office/drawing/2014/main" id="{C66C5EA5-A2F4-074D-9025-3DD9DD8DACB6}"/>
                </a:ext>
              </a:extLst>
            </p:cNvPr>
            <p:cNvSpPr/>
            <p:nvPr/>
          </p:nvSpPr>
          <p:spPr>
            <a:xfrm rot="18900000">
              <a:off x="10232247" y="3525996"/>
              <a:ext cx="923370" cy="923370"/>
            </a:xfrm>
            <a:custGeom>
              <a:avLst/>
              <a:gdLst/>
              <a:ahLst/>
              <a:cxnLst/>
              <a:rect l="l" t="t" r="r" b="b"/>
              <a:pathLst>
                <a:path w="923370" h="923370">
                  <a:moveTo>
                    <a:pt x="870649" y="52721"/>
                  </a:moveTo>
                  <a:cubicBezTo>
                    <a:pt x="903223" y="85294"/>
                    <a:pt x="923370" y="130294"/>
                    <a:pt x="923370" y="180000"/>
                  </a:cubicBezTo>
                  <a:lnTo>
                    <a:pt x="923370" y="914399"/>
                  </a:lnTo>
                  <a:lnTo>
                    <a:pt x="914399" y="914399"/>
                  </a:lnTo>
                  <a:lnTo>
                    <a:pt x="914399" y="923370"/>
                  </a:lnTo>
                  <a:lnTo>
                    <a:pt x="180000" y="923370"/>
                  </a:lnTo>
                  <a:cubicBezTo>
                    <a:pt x="80589" y="923370"/>
                    <a:pt x="0" y="842781"/>
                    <a:pt x="0" y="743370"/>
                  </a:cubicBezTo>
                  <a:cubicBezTo>
                    <a:pt x="0" y="643959"/>
                    <a:pt x="80589" y="563370"/>
                    <a:pt x="179999" y="563370"/>
                  </a:cubicBezTo>
                  <a:lnTo>
                    <a:pt x="563370" y="563370"/>
                  </a:lnTo>
                  <a:lnTo>
                    <a:pt x="563370" y="180000"/>
                  </a:lnTo>
                  <a:cubicBezTo>
                    <a:pt x="563370" y="80589"/>
                    <a:pt x="643959" y="0"/>
                    <a:pt x="743370" y="0"/>
                  </a:cubicBezTo>
                  <a:cubicBezTo>
                    <a:pt x="793076" y="0"/>
                    <a:pt x="838076" y="20147"/>
                    <a:pt x="870649" y="5272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그룹 417">
            <a:extLst>
              <a:ext uri="{FF2B5EF4-FFF2-40B4-BE49-F238E27FC236}">
                <a16:creationId xmlns:a16="http://schemas.microsoft.com/office/drawing/2014/main" id="{A3C21C90-D86B-FBEA-AC92-F6170D467EF6}"/>
              </a:ext>
            </a:extLst>
          </p:cNvPr>
          <p:cNvGrpSpPr/>
          <p:nvPr/>
        </p:nvGrpSpPr>
        <p:grpSpPr>
          <a:xfrm>
            <a:off x="3464303" y="3711794"/>
            <a:ext cx="540000" cy="540000"/>
            <a:chOff x="3064244" y="3659540"/>
            <a:chExt cx="540000" cy="540000"/>
          </a:xfrm>
        </p:grpSpPr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D49EE615-40F9-7459-55BE-AB244B786248}"/>
                </a:ext>
              </a:extLst>
            </p:cNvPr>
            <p:cNvSpPr/>
            <p:nvPr/>
          </p:nvSpPr>
          <p:spPr>
            <a:xfrm>
              <a:off x="3064244" y="3659540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D819CD82-5CE9-00E1-847F-030C1CF9813F}"/>
                </a:ext>
              </a:extLst>
            </p:cNvPr>
            <p:cNvSpPr/>
            <p:nvPr/>
          </p:nvSpPr>
          <p:spPr>
            <a:xfrm>
              <a:off x="3146819" y="3742115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420">
            <a:extLst>
              <a:ext uri="{FF2B5EF4-FFF2-40B4-BE49-F238E27FC236}">
                <a16:creationId xmlns:a16="http://schemas.microsoft.com/office/drawing/2014/main" id="{5D7D2050-FCF1-7C9F-CA67-31EBB6FA008B}"/>
              </a:ext>
            </a:extLst>
          </p:cNvPr>
          <p:cNvGrpSpPr/>
          <p:nvPr/>
        </p:nvGrpSpPr>
        <p:grpSpPr>
          <a:xfrm>
            <a:off x="5304362" y="3717493"/>
            <a:ext cx="540000" cy="540000"/>
            <a:chOff x="4504969" y="3665239"/>
            <a:chExt cx="540000" cy="540000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772507B0-D606-039F-696D-15852D18A2B4}"/>
                </a:ext>
              </a:extLst>
            </p:cNvPr>
            <p:cNvSpPr/>
            <p:nvPr/>
          </p:nvSpPr>
          <p:spPr>
            <a:xfrm>
              <a:off x="4504969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BB0C29F8-56B3-1569-32B0-59F15098F930}"/>
                </a:ext>
              </a:extLst>
            </p:cNvPr>
            <p:cNvSpPr/>
            <p:nvPr/>
          </p:nvSpPr>
          <p:spPr>
            <a:xfrm>
              <a:off x="4587544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423">
            <a:extLst>
              <a:ext uri="{FF2B5EF4-FFF2-40B4-BE49-F238E27FC236}">
                <a16:creationId xmlns:a16="http://schemas.microsoft.com/office/drawing/2014/main" id="{82434BAC-E51D-B534-8614-D82750FBC85C}"/>
              </a:ext>
            </a:extLst>
          </p:cNvPr>
          <p:cNvGrpSpPr/>
          <p:nvPr/>
        </p:nvGrpSpPr>
        <p:grpSpPr>
          <a:xfrm>
            <a:off x="7144421" y="3723192"/>
            <a:ext cx="540000" cy="540000"/>
            <a:chOff x="5945694" y="3670938"/>
            <a:chExt cx="540000" cy="540000"/>
          </a:xfrm>
        </p:grpSpPr>
        <p:sp>
          <p:nvSpPr>
            <p:cNvPr id="25" name="Oval 11">
              <a:extLst>
                <a:ext uri="{FF2B5EF4-FFF2-40B4-BE49-F238E27FC236}">
                  <a16:creationId xmlns:a16="http://schemas.microsoft.com/office/drawing/2014/main" id="{7991E5BD-99F9-BE6C-E3FD-B87465CE12FF}"/>
                </a:ext>
              </a:extLst>
            </p:cNvPr>
            <p:cNvSpPr/>
            <p:nvPr/>
          </p:nvSpPr>
          <p:spPr>
            <a:xfrm>
              <a:off x="5945694" y="3670938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id="{3F039263-6837-16AA-BE25-4A521854A038}"/>
                </a:ext>
              </a:extLst>
            </p:cNvPr>
            <p:cNvSpPr/>
            <p:nvPr/>
          </p:nvSpPr>
          <p:spPr>
            <a:xfrm>
              <a:off x="6028269" y="3753513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426">
            <a:extLst>
              <a:ext uri="{FF2B5EF4-FFF2-40B4-BE49-F238E27FC236}">
                <a16:creationId xmlns:a16="http://schemas.microsoft.com/office/drawing/2014/main" id="{8F877357-209C-50D9-AA39-65476CE38536}"/>
              </a:ext>
            </a:extLst>
          </p:cNvPr>
          <p:cNvGrpSpPr/>
          <p:nvPr/>
        </p:nvGrpSpPr>
        <p:grpSpPr>
          <a:xfrm>
            <a:off x="8984481" y="3728891"/>
            <a:ext cx="540000" cy="540000"/>
            <a:chOff x="8984481" y="3676637"/>
            <a:chExt cx="540000" cy="540000"/>
          </a:xfrm>
        </p:grpSpPr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2714FA6E-CBF1-7978-2917-73F3A666D9CC}"/>
                </a:ext>
              </a:extLst>
            </p:cNvPr>
            <p:cNvSpPr/>
            <p:nvPr/>
          </p:nvSpPr>
          <p:spPr>
            <a:xfrm>
              <a:off x="8984481" y="3676637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C00B1B63-CF8B-F8AE-F35E-CFDFBACAC28C}"/>
                </a:ext>
              </a:extLst>
            </p:cNvPr>
            <p:cNvSpPr/>
            <p:nvPr/>
          </p:nvSpPr>
          <p:spPr>
            <a:xfrm>
              <a:off x="9067056" y="3759212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429">
            <a:extLst>
              <a:ext uri="{FF2B5EF4-FFF2-40B4-BE49-F238E27FC236}">
                <a16:creationId xmlns:a16="http://schemas.microsoft.com/office/drawing/2014/main" id="{B9E37D35-A49C-D9DF-4CEA-4109974BBE4B}"/>
              </a:ext>
            </a:extLst>
          </p:cNvPr>
          <p:cNvGrpSpPr/>
          <p:nvPr/>
        </p:nvGrpSpPr>
        <p:grpSpPr>
          <a:xfrm>
            <a:off x="1624244" y="3717493"/>
            <a:ext cx="540000" cy="540000"/>
            <a:chOff x="1624244" y="3665239"/>
            <a:chExt cx="540000" cy="540000"/>
          </a:xfrm>
        </p:grpSpPr>
        <p:sp>
          <p:nvSpPr>
            <p:cNvPr id="31" name="Oval 15">
              <a:extLst>
                <a:ext uri="{FF2B5EF4-FFF2-40B4-BE49-F238E27FC236}">
                  <a16:creationId xmlns:a16="http://schemas.microsoft.com/office/drawing/2014/main" id="{3DF805DD-9AB2-7525-694B-27E67D11A346}"/>
                </a:ext>
              </a:extLst>
            </p:cNvPr>
            <p:cNvSpPr/>
            <p:nvPr/>
          </p:nvSpPr>
          <p:spPr>
            <a:xfrm>
              <a:off x="1624244" y="3665239"/>
              <a:ext cx="540000" cy="5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8F14CE0D-E54E-03F7-0616-56CCD1862EE0}"/>
                </a:ext>
              </a:extLst>
            </p:cNvPr>
            <p:cNvSpPr/>
            <p:nvPr/>
          </p:nvSpPr>
          <p:spPr>
            <a:xfrm>
              <a:off x="1706819" y="3747814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DB438CA9-EA4B-5C23-FF9B-168BEF84FD44}"/>
              </a:ext>
            </a:extLst>
          </p:cNvPr>
          <p:cNvSpPr/>
          <p:nvPr/>
        </p:nvSpPr>
        <p:spPr>
          <a:xfrm rot="10800000">
            <a:off x="4640513" y="1841789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46B31F48-6336-1052-A0D8-BA108211D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279" y="4290065"/>
            <a:ext cx="17330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01/12/2018 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30/11/2019</a:t>
            </a:r>
          </a:p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5" name="TextBox 434">
            <a:extLst>
              <a:ext uri="{FF2B5EF4-FFF2-40B4-BE49-F238E27FC236}">
                <a16:creationId xmlns:a16="http://schemas.microsoft.com/office/drawing/2014/main" id="{4BF45EDC-D309-723B-FE6C-5EA7D62FFE5B}"/>
              </a:ext>
            </a:extLst>
          </p:cNvPr>
          <p:cNvSpPr txBox="1"/>
          <p:nvPr/>
        </p:nvSpPr>
        <p:spPr>
          <a:xfrm>
            <a:off x="2859857" y="2977892"/>
            <a:ext cx="1770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01/12/2019 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30/11/2020</a:t>
            </a:r>
          </a:p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6" name="TextBox 435">
            <a:extLst>
              <a:ext uri="{FF2B5EF4-FFF2-40B4-BE49-F238E27FC236}">
                <a16:creationId xmlns:a16="http://schemas.microsoft.com/office/drawing/2014/main" id="{B2990C79-6296-1827-1796-2E1DEE656F44}"/>
              </a:ext>
            </a:extLst>
          </p:cNvPr>
          <p:cNvSpPr txBox="1"/>
          <p:nvPr/>
        </p:nvSpPr>
        <p:spPr>
          <a:xfrm>
            <a:off x="4893335" y="4292516"/>
            <a:ext cx="137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01/12/2020 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30/11/2021</a:t>
            </a:r>
          </a:p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45" name="Rounded Rectangle 8">
            <a:extLst>
              <a:ext uri="{FF2B5EF4-FFF2-40B4-BE49-F238E27FC236}">
                <a16:creationId xmlns:a16="http://schemas.microsoft.com/office/drawing/2014/main" id="{68A096C4-7D6F-E01B-48AF-8EC1F9133B00}"/>
              </a:ext>
            </a:extLst>
          </p:cNvPr>
          <p:cNvSpPr/>
          <p:nvPr/>
        </p:nvSpPr>
        <p:spPr>
          <a:xfrm rot="10800000">
            <a:off x="971149" y="1841789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ounded Rectangle 8">
            <a:extLst>
              <a:ext uri="{FF2B5EF4-FFF2-40B4-BE49-F238E27FC236}">
                <a16:creationId xmlns:a16="http://schemas.microsoft.com/office/drawing/2014/main" id="{A26190D8-BC79-B671-B20C-CECA722687DA}"/>
              </a:ext>
            </a:extLst>
          </p:cNvPr>
          <p:cNvSpPr/>
          <p:nvPr/>
        </p:nvSpPr>
        <p:spPr>
          <a:xfrm rot="10800000">
            <a:off x="8309875" y="1841790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46E1DB06-220E-C637-0CB0-EF359470DCA3}"/>
              </a:ext>
            </a:extLst>
          </p:cNvPr>
          <p:cNvSpPr/>
          <p:nvPr/>
        </p:nvSpPr>
        <p:spPr>
          <a:xfrm>
            <a:off x="2805831" y="4278002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Rounded Rectangle 8">
            <a:extLst>
              <a:ext uri="{FF2B5EF4-FFF2-40B4-BE49-F238E27FC236}">
                <a16:creationId xmlns:a16="http://schemas.microsoft.com/office/drawing/2014/main" id="{62837957-A6D5-12CB-217B-B0B5DB986B74}"/>
              </a:ext>
            </a:extLst>
          </p:cNvPr>
          <p:cNvSpPr/>
          <p:nvPr/>
        </p:nvSpPr>
        <p:spPr>
          <a:xfrm>
            <a:off x="6475195" y="4339978"/>
            <a:ext cx="1875812" cy="1832222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bg1"/>
          </a:solidFill>
          <a:ln w="63500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" name="Imagem 77" descr="Logotipo&#10;&#10;Descrição gerada automaticamente">
            <a:extLst>
              <a:ext uri="{FF2B5EF4-FFF2-40B4-BE49-F238E27FC236}">
                <a16:creationId xmlns:a16="http://schemas.microsoft.com/office/drawing/2014/main" id="{4D66C7F7-4554-7F85-9DB1-19E1AEB8A3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47" y="2015485"/>
            <a:ext cx="1390511" cy="534127"/>
          </a:xfrm>
          <a:prstGeom prst="rect">
            <a:avLst/>
          </a:prstGeom>
        </p:spPr>
      </p:pic>
      <p:sp>
        <p:nvSpPr>
          <p:cNvPr id="79" name="TextBox 100">
            <a:extLst>
              <a:ext uri="{FF2B5EF4-FFF2-40B4-BE49-F238E27FC236}">
                <a16:creationId xmlns:a16="http://schemas.microsoft.com/office/drawing/2014/main" id="{BDFC8DE6-70D9-95CA-6A70-C2CB97C7CAED}"/>
              </a:ext>
            </a:extLst>
          </p:cNvPr>
          <p:cNvSpPr txBox="1"/>
          <p:nvPr/>
        </p:nvSpPr>
        <p:spPr>
          <a:xfrm>
            <a:off x="1125085" y="2607030"/>
            <a:ext cx="183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Taxa: 0,1522%</a:t>
            </a:r>
          </a:p>
        </p:txBody>
      </p:sp>
      <p:pic>
        <p:nvPicPr>
          <p:cNvPr id="80" name="Imagem 79" descr="Logotipo&#10;&#10;Descrição gerada automaticamente">
            <a:extLst>
              <a:ext uri="{FF2B5EF4-FFF2-40B4-BE49-F238E27FC236}">
                <a16:creationId xmlns:a16="http://schemas.microsoft.com/office/drawing/2014/main" id="{18A19CCC-83F7-0A5B-AA8D-96C145587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78" y="4785271"/>
            <a:ext cx="1390511" cy="534127"/>
          </a:xfrm>
          <a:prstGeom prst="rect">
            <a:avLst/>
          </a:prstGeom>
        </p:spPr>
      </p:pic>
      <p:sp>
        <p:nvSpPr>
          <p:cNvPr id="81" name="TextBox 100">
            <a:extLst>
              <a:ext uri="{FF2B5EF4-FFF2-40B4-BE49-F238E27FC236}">
                <a16:creationId xmlns:a16="http://schemas.microsoft.com/office/drawing/2014/main" id="{A2A97D32-18EE-A887-5BA6-A13A303298C1}"/>
              </a:ext>
            </a:extLst>
          </p:cNvPr>
          <p:cNvSpPr txBox="1"/>
          <p:nvPr/>
        </p:nvSpPr>
        <p:spPr>
          <a:xfrm>
            <a:off x="2949695" y="5364111"/>
            <a:ext cx="183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Taxa: 0,1522%</a:t>
            </a:r>
          </a:p>
        </p:txBody>
      </p:sp>
      <p:pic>
        <p:nvPicPr>
          <p:cNvPr id="82" name="Imagem 81" descr="Prudential do Brasil: O seguro de vida ideal para você e para sua empresa |  Prudential">
            <a:extLst>
              <a:ext uri="{FF2B5EF4-FFF2-40B4-BE49-F238E27FC236}">
                <a16:creationId xmlns:a16="http://schemas.microsoft.com/office/drawing/2014/main" id="{CEDF9D42-7908-EAB3-1B9B-2AFEA2AA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02" y="2059703"/>
            <a:ext cx="1489920" cy="3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100">
            <a:extLst>
              <a:ext uri="{FF2B5EF4-FFF2-40B4-BE49-F238E27FC236}">
                <a16:creationId xmlns:a16="http://schemas.microsoft.com/office/drawing/2014/main" id="{D8183F0D-20D9-3DDF-948D-F6F9C259D944}"/>
              </a:ext>
            </a:extLst>
          </p:cNvPr>
          <p:cNvSpPr txBox="1"/>
          <p:nvPr/>
        </p:nvSpPr>
        <p:spPr>
          <a:xfrm>
            <a:off x="4754132" y="2609301"/>
            <a:ext cx="183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Taxa: 0,1600%</a:t>
            </a:r>
          </a:p>
        </p:txBody>
      </p:sp>
      <p:pic>
        <p:nvPicPr>
          <p:cNvPr id="84" name="Imagem 83" descr="Logotipo&#10;&#10;Descrição gerada automaticamente">
            <a:extLst>
              <a:ext uri="{FF2B5EF4-FFF2-40B4-BE49-F238E27FC236}">
                <a16:creationId xmlns:a16="http://schemas.microsoft.com/office/drawing/2014/main" id="{33DECBBA-501B-9D35-187D-D027A874A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0" y="4770755"/>
            <a:ext cx="1390511" cy="534127"/>
          </a:xfrm>
          <a:prstGeom prst="rect">
            <a:avLst/>
          </a:prstGeom>
        </p:spPr>
      </p:pic>
      <p:sp>
        <p:nvSpPr>
          <p:cNvPr id="85" name="TextBox 100">
            <a:extLst>
              <a:ext uri="{FF2B5EF4-FFF2-40B4-BE49-F238E27FC236}">
                <a16:creationId xmlns:a16="http://schemas.microsoft.com/office/drawing/2014/main" id="{14611BA8-2B34-FA41-9848-DD85CD1232BE}"/>
              </a:ext>
            </a:extLst>
          </p:cNvPr>
          <p:cNvSpPr txBox="1"/>
          <p:nvPr/>
        </p:nvSpPr>
        <p:spPr>
          <a:xfrm>
            <a:off x="6669247" y="5364111"/>
            <a:ext cx="183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Taxa: 0,1610%</a:t>
            </a:r>
          </a:p>
        </p:txBody>
      </p:sp>
      <p:sp>
        <p:nvSpPr>
          <p:cNvPr id="86" name="TextBox 435">
            <a:extLst>
              <a:ext uri="{FF2B5EF4-FFF2-40B4-BE49-F238E27FC236}">
                <a16:creationId xmlns:a16="http://schemas.microsoft.com/office/drawing/2014/main" id="{6ACCE394-64C5-CD17-258B-20E9AE0A24F2}"/>
              </a:ext>
            </a:extLst>
          </p:cNvPr>
          <p:cNvSpPr txBox="1"/>
          <p:nvPr/>
        </p:nvSpPr>
        <p:spPr>
          <a:xfrm>
            <a:off x="6691364" y="2931365"/>
            <a:ext cx="1370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01/12/2021 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30/11/2022</a:t>
            </a:r>
          </a:p>
        </p:txBody>
      </p:sp>
      <p:pic>
        <p:nvPicPr>
          <p:cNvPr id="87" name="Imagem 86" descr="Logotipo&#10;&#10;Descrição gerada automaticamente">
            <a:extLst>
              <a:ext uri="{FF2B5EF4-FFF2-40B4-BE49-F238E27FC236}">
                <a16:creationId xmlns:a16="http://schemas.microsoft.com/office/drawing/2014/main" id="{D98C5A19-1D9F-737B-4870-1225568FC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65" y="2059703"/>
            <a:ext cx="1390511" cy="534127"/>
          </a:xfrm>
          <a:prstGeom prst="rect">
            <a:avLst/>
          </a:prstGeom>
        </p:spPr>
      </p:pic>
      <p:sp>
        <p:nvSpPr>
          <p:cNvPr id="88" name="TextBox 100">
            <a:extLst>
              <a:ext uri="{FF2B5EF4-FFF2-40B4-BE49-F238E27FC236}">
                <a16:creationId xmlns:a16="http://schemas.microsoft.com/office/drawing/2014/main" id="{14D31D37-18DA-5B9F-F1F8-E88746892714}"/>
              </a:ext>
            </a:extLst>
          </p:cNvPr>
          <p:cNvSpPr txBox="1"/>
          <p:nvPr/>
        </p:nvSpPr>
        <p:spPr>
          <a:xfrm>
            <a:off x="8414394" y="2611627"/>
            <a:ext cx="1835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002060"/>
                </a:solidFill>
                <a:cs typeface="Arial" pitchFamily="34" charset="0"/>
              </a:rPr>
              <a:t>Taxa: 0,1610%</a:t>
            </a:r>
          </a:p>
        </p:txBody>
      </p:sp>
      <p:sp>
        <p:nvSpPr>
          <p:cNvPr id="89" name="TextBox 435">
            <a:extLst>
              <a:ext uri="{FF2B5EF4-FFF2-40B4-BE49-F238E27FC236}">
                <a16:creationId xmlns:a16="http://schemas.microsoft.com/office/drawing/2014/main" id="{445E416A-3699-732C-A160-85A0BC515023}"/>
              </a:ext>
            </a:extLst>
          </p:cNvPr>
          <p:cNvSpPr txBox="1"/>
          <p:nvPr/>
        </p:nvSpPr>
        <p:spPr>
          <a:xfrm>
            <a:off x="8589675" y="4290064"/>
            <a:ext cx="137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01/12/2022 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30/11/2023</a:t>
            </a:r>
          </a:p>
          <a:p>
            <a:pPr algn="ctr"/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272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/>
      <p:bldP spid="45" grpId="0" animBg="1"/>
      <p:bldP spid="53" grpId="0" animBg="1"/>
      <p:bldP spid="57" grpId="0" animBg="1"/>
      <p:bldP spid="69" grpId="0" animBg="1"/>
      <p:bldP spid="79" grpId="0"/>
      <p:bldP spid="81" grpId="0"/>
      <p:bldP spid="83" grpId="0"/>
      <p:bldP spid="85" grpId="0"/>
      <p:bldP spid="86" grpId="0"/>
      <p:bldP spid="88" grpId="0"/>
      <p:bldP spid="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essoa, no interior, homem, mulher&#10;&#10;Descrição gerada automaticamente">
            <a:extLst>
              <a:ext uri="{FF2B5EF4-FFF2-40B4-BE49-F238E27FC236}">
                <a16:creationId xmlns:a16="http://schemas.microsoft.com/office/drawing/2014/main" id="{3F110E67-E3C1-D4F3-7BA4-3D49B5E462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5" r="4766"/>
          <a:stretch/>
        </p:blipFill>
        <p:spPr>
          <a:xfrm>
            <a:off x="6781799" y="-2458"/>
            <a:ext cx="5410201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0E6AD3D-0679-5EDB-99CB-F0D019B8D4FB}"/>
              </a:ext>
            </a:extLst>
          </p:cNvPr>
          <p:cNvSpPr/>
          <p:nvPr/>
        </p:nvSpPr>
        <p:spPr>
          <a:xfrm>
            <a:off x="304800" y="457200"/>
            <a:ext cx="629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cap="none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Considerações Finais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506F099-C761-5B51-6217-0971E2F18D38}"/>
              </a:ext>
            </a:extLst>
          </p:cNvPr>
          <p:cNvSpPr/>
          <p:nvPr/>
        </p:nvSpPr>
        <p:spPr>
          <a:xfrm>
            <a:off x="427367" y="1189703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400E7D-E770-B09E-10EB-CB81BBAFC5D8}"/>
              </a:ext>
            </a:extLst>
          </p:cNvPr>
          <p:cNvSpPr txBox="1"/>
          <p:nvPr/>
        </p:nvSpPr>
        <p:spPr>
          <a:xfrm>
            <a:off x="304800" y="1550074"/>
            <a:ext cx="591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Digite o Texto aqui</a:t>
            </a:r>
          </a:p>
        </p:txBody>
      </p:sp>
    </p:spTree>
    <p:extLst>
      <p:ext uri="{BB962C8B-B14F-4D97-AF65-F5344CB8AC3E}">
        <p14:creationId xmlns:p14="http://schemas.microsoft.com/office/powerpoint/2010/main" val="373076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ço Reservado para Imagem 30" descr="Uma imagem contendo parede de papel, edifício, comida&#10;&#10;Descrição gerada automaticamente">
            <a:extLst>
              <a:ext uri="{FF2B5EF4-FFF2-40B4-BE49-F238E27FC236}">
                <a16:creationId xmlns:a16="http://schemas.microsoft.com/office/drawing/2014/main" id="{58611758-F47A-BC25-3ED0-AA0DCD7487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8BDBB2-6068-4EDB-8506-F1F353AE8137}"/>
              </a:ext>
            </a:extLst>
          </p:cNvPr>
          <p:cNvSpPr txBox="1"/>
          <p:nvPr/>
        </p:nvSpPr>
        <p:spPr>
          <a:xfrm>
            <a:off x="3924300" y="2209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Obrigado!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980F6BCD-B1C5-365C-A0C4-C2FDF51F1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76882"/>
            <a:ext cx="1603692" cy="1381036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863444B3-A443-B7D3-25DC-D96C69C4B48C}"/>
              </a:ext>
            </a:extLst>
          </p:cNvPr>
          <p:cNvSpPr txBox="1"/>
          <p:nvPr/>
        </p:nvSpPr>
        <p:spPr>
          <a:xfrm>
            <a:off x="3086100" y="3505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|Dúvidas? Estamos à disposição.</a:t>
            </a:r>
          </a:p>
        </p:txBody>
      </p:sp>
    </p:spTree>
    <p:extLst>
      <p:ext uri="{BB962C8B-B14F-4D97-AF65-F5344CB8AC3E}">
        <p14:creationId xmlns:p14="http://schemas.microsoft.com/office/powerpoint/2010/main" val="252914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0E1EC26A-F9CE-9B6B-66CD-69E5A266B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7" y="441583"/>
            <a:ext cx="2593100" cy="2235130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8AE9D930-DE4E-94F9-E8D5-1A6285356805}"/>
              </a:ext>
            </a:extLst>
          </p:cNvPr>
          <p:cNvGrpSpPr/>
          <p:nvPr/>
        </p:nvGrpSpPr>
        <p:grpSpPr>
          <a:xfrm>
            <a:off x="0" y="3067665"/>
            <a:ext cx="5152104" cy="1113623"/>
            <a:chOff x="-1" y="3067664"/>
            <a:chExt cx="5152104" cy="1113623"/>
          </a:xfrm>
          <a:effectLst/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09F26693-226E-C916-86C2-9B2EE56E6571}"/>
                </a:ext>
              </a:extLst>
            </p:cNvPr>
            <p:cNvSpPr/>
            <p:nvPr/>
          </p:nvSpPr>
          <p:spPr>
            <a:xfrm>
              <a:off x="0" y="3067664"/>
              <a:ext cx="5152103" cy="1113623"/>
            </a:xfrm>
            <a:prstGeom prst="rect">
              <a:avLst/>
            </a:prstGeom>
            <a:solidFill>
              <a:srgbClr val="006180">
                <a:alpha val="73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52CD6780-DBBA-7FCB-9051-F83BF6A0FA7D}"/>
                </a:ext>
              </a:extLst>
            </p:cNvPr>
            <p:cNvSpPr txBox="1"/>
            <p:nvPr/>
          </p:nvSpPr>
          <p:spPr>
            <a:xfrm>
              <a:off x="-1" y="3332087"/>
              <a:ext cx="5152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SAÚDE EMPRESARIAL</a:t>
              </a:r>
            </a:p>
          </p:txBody>
        </p:sp>
      </p:grpSp>
      <p:pic>
        <p:nvPicPr>
          <p:cNvPr id="6" name="Imagem 5" descr="Menina com roupa rosa&#10;&#10;Descrição gerada automaticamente">
            <a:extLst>
              <a:ext uri="{FF2B5EF4-FFF2-40B4-BE49-F238E27FC236}">
                <a16:creationId xmlns:a16="http://schemas.microsoft.com/office/drawing/2014/main" id="{D784B8D0-2056-32DA-2E51-332F76CA2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2"/>
          <a:stretch/>
        </p:blipFill>
        <p:spPr>
          <a:xfrm>
            <a:off x="0" y="-2459"/>
            <a:ext cx="12192000" cy="472685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196B0555-949A-350E-421B-5A344F3C66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13" y="5039719"/>
            <a:ext cx="1828800" cy="1576340"/>
          </a:xfrm>
          <a:prstGeom prst="rect">
            <a:avLst/>
          </a:prstGeom>
        </p:spPr>
      </p:pic>
      <p:sp>
        <p:nvSpPr>
          <p:cNvPr id="8" name="Triângulo Retângulo 7">
            <a:extLst>
              <a:ext uri="{FF2B5EF4-FFF2-40B4-BE49-F238E27FC236}">
                <a16:creationId xmlns:a16="http://schemas.microsoft.com/office/drawing/2014/main" id="{E42842B7-C362-3109-60E8-7824675B27AE}"/>
              </a:ext>
            </a:extLst>
          </p:cNvPr>
          <p:cNvSpPr/>
          <p:nvPr/>
        </p:nvSpPr>
        <p:spPr>
          <a:xfrm>
            <a:off x="0" y="9832"/>
            <a:ext cx="9217742" cy="6848014"/>
          </a:xfrm>
          <a:prstGeom prst="rtTriangl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4000">
                <a:schemeClr val="tx2">
                  <a:lumMod val="50000"/>
                </a:schemeClr>
              </a:gs>
              <a:gs pos="94000">
                <a:schemeClr val="tx2">
                  <a:lumMod val="50000"/>
                  <a:alpha val="50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E8C15E-41B6-24DC-98A5-C6C486596B44}"/>
              </a:ext>
            </a:extLst>
          </p:cNvPr>
          <p:cNvSpPr txBox="1"/>
          <p:nvPr/>
        </p:nvSpPr>
        <p:spPr>
          <a:xfrm>
            <a:off x="384687" y="5638800"/>
            <a:ext cx="70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EMPRESARIAL</a:t>
            </a:r>
          </a:p>
        </p:txBody>
      </p:sp>
    </p:spTree>
    <p:extLst>
      <p:ext uri="{BB962C8B-B14F-4D97-AF65-F5344CB8AC3E}">
        <p14:creationId xmlns:p14="http://schemas.microsoft.com/office/powerpoint/2010/main" val="205085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7475024-4183-35E6-0E09-AF4E66D0343E}"/>
              </a:ext>
            </a:extLst>
          </p:cNvPr>
          <p:cNvSpPr/>
          <p:nvPr/>
        </p:nvSpPr>
        <p:spPr>
          <a:xfrm>
            <a:off x="5181600" y="228600"/>
            <a:ext cx="629476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000" cap="none" dirty="0">
                <a:ln w="0"/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Informações da Proposta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45C69D-9115-AD63-6C1D-A9E68FE2484B}"/>
              </a:ext>
            </a:extLst>
          </p:cNvPr>
          <p:cNvSpPr/>
          <p:nvPr/>
        </p:nvSpPr>
        <p:spPr>
          <a:xfrm>
            <a:off x="5304167" y="961103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FE40FB-C634-D87A-1763-B41F068DAACA}"/>
              </a:ext>
            </a:extLst>
          </p:cNvPr>
          <p:cNvSpPr txBox="1"/>
          <p:nvPr/>
        </p:nvSpPr>
        <p:spPr>
          <a:xfrm>
            <a:off x="5181600" y="1397674"/>
            <a:ext cx="6705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Estipulante: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CNPJ: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Número de vidas: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Seguradora atual: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Renovação: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Seguradoras cotadas: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Seguradoras apresentadas: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2060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206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Seguradoras que declinaram: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m 4" descr="Homem sentado em frente a mesa com computador&#10;&#10;Descrição gerada automaticamente">
            <a:extLst>
              <a:ext uri="{FF2B5EF4-FFF2-40B4-BE49-F238E27FC236}">
                <a16:creationId xmlns:a16="http://schemas.microsoft.com/office/drawing/2014/main" id="{128472D7-BD90-AB5F-8E98-3666B5F690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2" r="14816"/>
          <a:stretch/>
        </p:blipFill>
        <p:spPr>
          <a:xfrm>
            <a:off x="0" y="-1"/>
            <a:ext cx="4913335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413309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7475024-4183-35E6-0E09-AF4E66D0343E}"/>
              </a:ext>
            </a:extLst>
          </p:cNvPr>
          <p:cNvSpPr/>
          <p:nvPr/>
        </p:nvSpPr>
        <p:spPr>
          <a:xfrm>
            <a:off x="4648200" y="168470"/>
            <a:ext cx="72372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Descrição das Coberturas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445C69D-9115-AD63-6C1D-A9E68FE2484B}"/>
              </a:ext>
            </a:extLst>
          </p:cNvPr>
          <p:cNvSpPr/>
          <p:nvPr/>
        </p:nvSpPr>
        <p:spPr>
          <a:xfrm>
            <a:off x="4790768" y="76200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pic>
        <p:nvPicPr>
          <p:cNvPr id="2" name="Espaço Reservado para Imagem 9" descr="Uma imagem contendo guarda-chuva, acessório, natureza, chuva&#10;&#10;Descrição gerada automaticamente">
            <a:extLst>
              <a:ext uri="{FF2B5EF4-FFF2-40B4-BE49-F238E27FC236}">
                <a16:creationId xmlns:a16="http://schemas.microsoft.com/office/drawing/2014/main" id="{76A066BC-D429-7509-FB7C-FFA6FAC53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8" r="25048"/>
          <a:stretch>
            <a:fillRect/>
          </a:stretch>
        </p:blipFill>
        <p:spPr>
          <a:xfrm>
            <a:off x="0" y="19664"/>
            <a:ext cx="4498738" cy="683833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616D1D-892E-6F42-7BBE-EA38DC921D40}"/>
              </a:ext>
            </a:extLst>
          </p:cNvPr>
          <p:cNvSpPr txBox="1"/>
          <p:nvPr/>
        </p:nvSpPr>
        <p:spPr>
          <a:xfrm>
            <a:off x="4672781" y="1066800"/>
            <a:ext cx="7237297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Morte (Cobertura Básica)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Garante o pagamento do capital segurado aos beneficiários indicados, em caso de falecimento. </a:t>
            </a:r>
          </a:p>
          <a:p>
            <a:endParaRPr lang="pt-BR" sz="700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MA - Morte Acidental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Garante o pagamento adicional à cobertura de Morte, em caso de morte ocasionada por acidente pessoal.</a:t>
            </a:r>
          </a:p>
          <a:p>
            <a:endParaRPr lang="pt-BR" sz="700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IPA - Invalidez Permanente Total ou Parcial por Acidente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Garante o pagamento de até 100% do capital segurado, calculado em função do grau de invalidez constatado, em caso de invalidez decorrente de acidente. </a:t>
            </a:r>
          </a:p>
          <a:p>
            <a:endParaRPr lang="pt-BR" sz="700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IFPD - Invalidez Funcional Permanente Total por Doença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Garante ao próprio segurado o pagamento antecipado do capital  individual contratado para a cobertura básica (morte), em caso de invalidez funcional total e permanente por doença do próprio, devidamente coberta pelo seguro.</a:t>
            </a:r>
          </a:p>
          <a:p>
            <a:endParaRPr lang="pt-BR" sz="700" b="1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Assistência Funeral</a:t>
            </a:r>
          </a:p>
          <a:p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Garante ao funcionário o custeio do funeral, de acordo com os limites estabelecidos na apólice.</a:t>
            </a:r>
          </a:p>
          <a:p>
            <a:endParaRPr lang="pt-BR" sz="700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Cesta Básica</a:t>
            </a:r>
          </a:p>
          <a:p>
            <a:pPr algn="just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Em caso de falecimento do segurado, o beneficiário receberá, durante o período estipulado na apólice, cestas básica.</a:t>
            </a:r>
          </a:p>
          <a:p>
            <a:pPr algn="just"/>
            <a:endParaRPr lang="pt-BR" sz="700" b="1" dirty="0">
              <a:solidFill>
                <a:schemeClr val="tx2">
                  <a:lumMod val="50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algn="just"/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Rescisão Trabalhista</a:t>
            </a:r>
          </a:p>
          <a:p>
            <a:pPr algn="just"/>
            <a:r>
              <a:rPr lang="pt-BR" sz="1400" dirty="0">
                <a:solidFill>
                  <a:schemeClr val="tx2">
                    <a:lumMod val="5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Garante indenização à empresa dos custos com a rescisão trabalhista, caso haja a morte natural ou acidental do funcionário (CLT).</a:t>
            </a:r>
          </a:p>
          <a:p>
            <a:endParaRPr lang="pt-BR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pt-BR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33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0000000-0008-0000-15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6" b="13415"/>
          <a:stretch/>
        </p:blipFill>
        <p:spPr>
          <a:xfrm>
            <a:off x="5411644" y="619909"/>
            <a:ext cx="1008000" cy="46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0000000-0008-0000-1500-000005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37" y="3060514"/>
            <a:ext cx="575327" cy="545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000000-0008-0000-1500-000007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08" y="3221305"/>
            <a:ext cx="1016619" cy="261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000000-0008-0000-1500-00000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t="11114" r="7881" b="10642"/>
          <a:stretch/>
        </p:blipFill>
        <p:spPr>
          <a:xfrm>
            <a:off x="9917286" y="3204473"/>
            <a:ext cx="1128138" cy="4476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000000-0008-0000-1500-00000B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" y="4450796"/>
            <a:ext cx="562050" cy="562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000000-0008-0000-1500-00000D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62" y="4594893"/>
            <a:ext cx="1088325" cy="4179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0000000-0008-0000-1500-00000F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687" y="4492114"/>
            <a:ext cx="947850" cy="4794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0000000-0008-0000-1500-000013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20" y="1853159"/>
            <a:ext cx="704999" cy="58205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0000000-0008-0000-1500-000015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22" y="2022350"/>
            <a:ext cx="1069349" cy="24935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0000000-0008-0000-1500-000017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272" y="610200"/>
            <a:ext cx="862199" cy="48741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0000000-0008-0000-1500-000019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6197"/>
            <a:ext cx="788399" cy="50872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0000000-0008-0000-1500-00001B00000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35124"/>
            <a:ext cx="962250" cy="48992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0000000-0008-0000-1500-00001D00000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3" y="762398"/>
            <a:ext cx="897975" cy="4325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0000000-0008-0000-1500-00001F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13"/>
          <a:stretch/>
        </p:blipFill>
        <p:spPr>
          <a:xfrm>
            <a:off x="4302082" y="4466355"/>
            <a:ext cx="957032" cy="5429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0000000-0008-0000-1500-00002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t="35005" r="9917" b="34614"/>
          <a:stretch/>
        </p:blipFill>
        <p:spPr>
          <a:xfrm>
            <a:off x="2942014" y="732654"/>
            <a:ext cx="1152523" cy="20790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000000-0008-0000-1500-00002500000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7" y="2035332"/>
            <a:ext cx="1012350" cy="26805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0000000-0008-0000-1500-00002700000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6" y="601009"/>
            <a:ext cx="1029983" cy="49924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00000000-0008-0000-1500-00002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4" t="15577" r="8149" b="27307"/>
          <a:stretch/>
        </p:blipFill>
        <p:spPr>
          <a:xfrm>
            <a:off x="381000" y="1676400"/>
            <a:ext cx="850909" cy="576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0000000-0008-0000-1500-00002B00000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36" y="852934"/>
            <a:ext cx="986793" cy="216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0000000-0008-0000-1500-00002D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3"/>
          <a:stretch/>
        </p:blipFill>
        <p:spPr>
          <a:xfrm>
            <a:off x="533400" y="610200"/>
            <a:ext cx="1088624" cy="30203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0000000-0008-0000-1500-00002F00000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24" y="1927444"/>
            <a:ext cx="1029802" cy="324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00000000-0008-0000-1500-00003100000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41" y="1871123"/>
            <a:ext cx="901502" cy="38032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0000000-0008-0000-1500-00003300000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11" y="1964400"/>
            <a:ext cx="1152975" cy="30267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0000000-0008-0000-1500-00003500000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8" y="3166356"/>
            <a:ext cx="974400" cy="33364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0000000-0008-0000-1500-000037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r="8889" b="18538"/>
          <a:stretch/>
        </p:blipFill>
        <p:spPr>
          <a:xfrm>
            <a:off x="1985908" y="3253071"/>
            <a:ext cx="1026850" cy="35655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00000000-0008-0000-1500-0000390000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16" y="3267992"/>
            <a:ext cx="1078093" cy="2751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00000000-0008-0000-1500-00003B00000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33" y="2979992"/>
            <a:ext cx="646835" cy="57600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00000000-0008-0000-1500-00003F00000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373" y="1882925"/>
            <a:ext cx="808601" cy="54000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00000000-0008-0000-1500-00004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17203" t="34480" r="14732" b="34070"/>
          <a:stretch/>
        </p:blipFill>
        <p:spPr>
          <a:xfrm>
            <a:off x="9387953" y="1970016"/>
            <a:ext cx="1096523" cy="33337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00000000-0008-0000-1500-00004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13870" r="7107" b="14341"/>
          <a:stretch/>
        </p:blipFill>
        <p:spPr>
          <a:xfrm>
            <a:off x="5013862" y="3141624"/>
            <a:ext cx="110257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5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D372EA28-2A90-A665-A51E-A230BAF8F5F8}"/>
              </a:ext>
            </a:extLst>
          </p:cNvPr>
          <p:cNvSpPr/>
          <p:nvPr/>
        </p:nvSpPr>
        <p:spPr>
          <a:xfrm>
            <a:off x="360106" y="788766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2C1B59-837B-72AF-697C-FD5C77C582DE}"/>
              </a:ext>
            </a:extLst>
          </p:cNvPr>
          <p:cNvSpPr/>
          <p:nvPr/>
        </p:nvSpPr>
        <p:spPr>
          <a:xfrm>
            <a:off x="228600" y="192836"/>
            <a:ext cx="1082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Coberturas e Custos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0FA5FE-19BF-248C-6D31-FBA92DCE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84445"/>
              </p:ext>
            </p:extLst>
          </p:nvPr>
        </p:nvGraphicFramePr>
        <p:xfrm>
          <a:off x="360107" y="1189625"/>
          <a:ext cx="11465121" cy="489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000">
                  <a:extLst>
                    <a:ext uri="{9D8B030D-6E8A-4147-A177-3AD203B41FA5}">
                      <a16:colId xmlns:a16="http://schemas.microsoft.com/office/drawing/2014/main" val="3754089804"/>
                    </a:ext>
                  </a:extLst>
                </a:gridCol>
                <a:gridCol w="1227889">
                  <a:extLst>
                    <a:ext uri="{9D8B030D-6E8A-4147-A177-3AD203B41FA5}">
                      <a16:colId xmlns:a16="http://schemas.microsoft.com/office/drawing/2014/main" val="1527131240"/>
                    </a:ext>
                  </a:extLst>
                </a:gridCol>
                <a:gridCol w="1220902">
                  <a:extLst>
                    <a:ext uri="{9D8B030D-6E8A-4147-A177-3AD203B41FA5}">
                      <a16:colId xmlns:a16="http://schemas.microsoft.com/office/drawing/2014/main" val="3380645742"/>
                    </a:ext>
                  </a:extLst>
                </a:gridCol>
                <a:gridCol w="1112066">
                  <a:extLst>
                    <a:ext uri="{9D8B030D-6E8A-4147-A177-3AD203B41FA5}">
                      <a16:colId xmlns:a16="http://schemas.microsoft.com/office/drawing/2014/main" val="2070379557"/>
                    </a:ext>
                  </a:extLst>
                </a:gridCol>
                <a:gridCol w="1112066">
                  <a:extLst>
                    <a:ext uri="{9D8B030D-6E8A-4147-A177-3AD203B41FA5}">
                      <a16:colId xmlns:a16="http://schemas.microsoft.com/office/drawing/2014/main" val="76472807"/>
                    </a:ext>
                  </a:extLst>
                </a:gridCol>
                <a:gridCol w="1112066">
                  <a:extLst>
                    <a:ext uri="{9D8B030D-6E8A-4147-A177-3AD203B41FA5}">
                      <a16:colId xmlns:a16="http://schemas.microsoft.com/office/drawing/2014/main" val="1049813889"/>
                    </a:ext>
                  </a:extLst>
                </a:gridCol>
                <a:gridCol w="1112066">
                  <a:extLst>
                    <a:ext uri="{9D8B030D-6E8A-4147-A177-3AD203B41FA5}">
                      <a16:colId xmlns:a16="http://schemas.microsoft.com/office/drawing/2014/main" val="3157374496"/>
                    </a:ext>
                  </a:extLst>
                </a:gridCol>
                <a:gridCol w="1112066">
                  <a:extLst>
                    <a:ext uri="{9D8B030D-6E8A-4147-A177-3AD203B41FA5}">
                      <a16:colId xmlns:a16="http://schemas.microsoft.com/office/drawing/2014/main" val="4184493164"/>
                    </a:ext>
                  </a:extLst>
                </a:gridCol>
              </a:tblGrid>
              <a:tr h="310703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Coberturas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Apólice  Atual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Apólice Renovação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705624"/>
                  </a:ext>
                </a:extLst>
              </a:tr>
              <a:tr h="578215">
                <a:tc vMerge="1"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 dirty="0">
                        <a:solidFill>
                          <a:srgbClr val="2E3C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3119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MORTE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58213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INDENIZAÇÃO ESPECIAL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3195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TOTAL OU PARCIAL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06702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FUNCIONAL PERMANENTE TOTAL POR DOENÇA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98664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CONJUGÊ</a:t>
                      </a:r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9318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FILHOS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274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RESCISÃO TRABALHISTA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35079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ASSISTÊNCIA FUNERAL FAMILIAR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7402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CESTA BÁSICA (MORTE)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R$ 810,00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584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TAXA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0,1610%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0,1932%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0,2875%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0,2886%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0,3375%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0,4738%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0,4738%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820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NUMERO DE VIDAS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01612"/>
                  </a:ext>
                </a:extLst>
              </a:tr>
              <a:tr h="3507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FATURA MENSAL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R$16.198,00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R$19.438,00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R$28.766,73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R$28.865,47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R$34.002,28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R$35.714,87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R$47.164,26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02060"/>
                  </a:ext>
                </a:extLst>
              </a:tr>
            </a:tbl>
          </a:graphicData>
        </a:graphic>
      </p:graphicFrame>
      <p:pic>
        <p:nvPicPr>
          <p:cNvPr id="25" name="Imagem 24" descr="Bradesco Seguros Corretor traz uma nova solução">
            <a:extLst>
              <a:ext uri="{FF2B5EF4-FFF2-40B4-BE49-F238E27FC236}">
                <a16:creationId xmlns:a16="http://schemas.microsoft.com/office/drawing/2014/main" id="{51731E17-9A91-4B50-9C78-03621527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887328" cy="3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Bradesco Seguros Corretor traz uma nova solução">
            <a:extLst>
              <a:ext uri="{FF2B5EF4-FFF2-40B4-BE49-F238E27FC236}">
                <a16:creationId xmlns:a16="http://schemas.microsoft.com/office/drawing/2014/main" id="{9C75E5AF-361C-CCC1-0E67-021336E4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68" y="1841961"/>
            <a:ext cx="887328" cy="3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 descr="Blog Icatu: Educação Financeira, Vida e Previdência Privada">
            <a:extLst>
              <a:ext uri="{FF2B5EF4-FFF2-40B4-BE49-F238E27FC236}">
                <a16:creationId xmlns:a16="http://schemas.microsoft.com/office/drawing/2014/main" id="{CBBB1CE2-526E-7878-C483-D986A41B2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573" y="1876367"/>
            <a:ext cx="700971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 descr="Cliente AXA">
            <a:extLst>
              <a:ext uri="{FF2B5EF4-FFF2-40B4-BE49-F238E27FC236}">
                <a16:creationId xmlns:a16="http://schemas.microsoft.com/office/drawing/2014/main" id="{88747803-33DD-756B-3BD9-5191B442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2115" y="1749600"/>
            <a:ext cx="457201" cy="4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 descr="Prudential do Brasil: O seguro de vida ideal para você e para sua empresa |  Prudential">
            <a:extLst>
              <a:ext uri="{FF2B5EF4-FFF2-40B4-BE49-F238E27FC236}">
                <a16:creationId xmlns:a16="http://schemas.microsoft.com/office/drawing/2014/main" id="{9172AC91-EF29-423B-B27C-E024DFE78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91" y="1877008"/>
            <a:ext cx="949318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35ADCA9A-D991-4364-71B0-49DBE4CB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033" y="1925528"/>
            <a:ext cx="80442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Zurich Financial Services – Wikipédia, a enciclopédia livre">
            <a:extLst>
              <a:ext uri="{FF2B5EF4-FFF2-40B4-BE49-F238E27FC236}">
                <a16:creationId xmlns:a16="http://schemas.microsoft.com/office/drawing/2014/main" id="{291994A4-B859-A5B7-514C-68A43EC1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611" y="1784982"/>
            <a:ext cx="63103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12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>
            <a:extLst>
              <a:ext uri="{FF2B5EF4-FFF2-40B4-BE49-F238E27FC236}">
                <a16:creationId xmlns:a16="http://schemas.microsoft.com/office/drawing/2014/main" id="{CF9242F9-4E5A-A2D6-8097-9B0FB380FDE8}"/>
              </a:ext>
            </a:extLst>
          </p:cNvPr>
          <p:cNvSpPr txBox="1"/>
          <p:nvPr/>
        </p:nvSpPr>
        <p:spPr>
          <a:xfrm>
            <a:off x="5486400" y="46228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C17C074-5DE5-2689-9CD3-EC1234A1888F}"/>
              </a:ext>
            </a:extLst>
          </p:cNvPr>
          <p:cNvSpPr txBox="1"/>
          <p:nvPr/>
        </p:nvSpPr>
        <p:spPr>
          <a:xfrm>
            <a:off x="5486400" y="46228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372EA28-2A90-A665-A51E-A230BAF8F5F8}"/>
              </a:ext>
            </a:extLst>
          </p:cNvPr>
          <p:cNvSpPr/>
          <p:nvPr/>
        </p:nvSpPr>
        <p:spPr>
          <a:xfrm>
            <a:off x="478427" y="86809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2C1B59-837B-72AF-697C-FD5C77C582DE}"/>
              </a:ext>
            </a:extLst>
          </p:cNvPr>
          <p:cNvSpPr/>
          <p:nvPr/>
        </p:nvSpPr>
        <p:spPr>
          <a:xfrm>
            <a:off x="325694" y="260208"/>
            <a:ext cx="1082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Coberturas e Custos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0FA5FE-19BF-248C-6D31-FBA92DCE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306042"/>
              </p:ext>
            </p:extLst>
          </p:nvPr>
        </p:nvGraphicFramePr>
        <p:xfrm>
          <a:off x="510382" y="1227710"/>
          <a:ext cx="11171236" cy="486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430">
                  <a:extLst>
                    <a:ext uri="{9D8B030D-6E8A-4147-A177-3AD203B41FA5}">
                      <a16:colId xmlns:a16="http://schemas.microsoft.com/office/drawing/2014/main" val="3754089804"/>
                    </a:ext>
                  </a:extLst>
                </a:gridCol>
                <a:gridCol w="1503993">
                  <a:extLst>
                    <a:ext uri="{9D8B030D-6E8A-4147-A177-3AD203B41FA5}">
                      <a16:colId xmlns:a16="http://schemas.microsoft.com/office/drawing/2014/main" val="1527131240"/>
                    </a:ext>
                  </a:extLst>
                </a:gridCol>
                <a:gridCol w="1495435">
                  <a:extLst>
                    <a:ext uri="{9D8B030D-6E8A-4147-A177-3AD203B41FA5}">
                      <a16:colId xmlns:a16="http://schemas.microsoft.com/office/drawing/2014/main" val="3380645742"/>
                    </a:ext>
                  </a:extLst>
                </a:gridCol>
                <a:gridCol w="1362126">
                  <a:extLst>
                    <a:ext uri="{9D8B030D-6E8A-4147-A177-3AD203B41FA5}">
                      <a16:colId xmlns:a16="http://schemas.microsoft.com/office/drawing/2014/main" val="2070379557"/>
                    </a:ext>
                  </a:extLst>
                </a:gridCol>
                <a:gridCol w="1362126">
                  <a:extLst>
                    <a:ext uri="{9D8B030D-6E8A-4147-A177-3AD203B41FA5}">
                      <a16:colId xmlns:a16="http://schemas.microsoft.com/office/drawing/2014/main" val="76472807"/>
                    </a:ext>
                  </a:extLst>
                </a:gridCol>
                <a:gridCol w="1362126">
                  <a:extLst>
                    <a:ext uri="{9D8B030D-6E8A-4147-A177-3AD203B41FA5}">
                      <a16:colId xmlns:a16="http://schemas.microsoft.com/office/drawing/2014/main" val="1049813889"/>
                    </a:ext>
                  </a:extLst>
                </a:gridCol>
              </a:tblGrid>
              <a:tr h="310703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Coberturas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Apólice  Atual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Apólice Renovação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70562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 dirty="0">
                        <a:solidFill>
                          <a:srgbClr val="2E3C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3119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MORTE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58213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INDENIZAÇÃO ESPECIAL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3195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TOTAL OU PARCIAL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06702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FUNCIONAL PERMANENTE TOTAL POR DOENÇA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98664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CÔNJUGE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9318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FILHOS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274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RESCISÃO TRABALHISTA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35079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ASSISTÊCIA FUNERAL FAMILIAR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7402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CESTA BÁSICA (MORTE)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584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TAXA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0,1600%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0,1932%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0,4905%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0,4960%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0,5066%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820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NUMERO DE VIDAS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01612"/>
                  </a:ext>
                </a:extLst>
              </a:tr>
              <a:tr h="3507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FATURA MENSAL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R$16.198,00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R$19.438,00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R$49.654,12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R$49.966,37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R$51.007,58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02060"/>
                  </a:ext>
                </a:extLst>
              </a:tr>
            </a:tbl>
          </a:graphicData>
        </a:graphic>
      </p:graphicFrame>
      <p:pic>
        <p:nvPicPr>
          <p:cNvPr id="25" name="Imagem 24" descr="Bradesco Seguros Corretor traz uma nova solução">
            <a:extLst>
              <a:ext uri="{FF2B5EF4-FFF2-40B4-BE49-F238E27FC236}">
                <a16:creationId xmlns:a16="http://schemas.microsoft.com/office/drawing/2014/main" id="{51731E17-9A91-4B50-9C78-03621527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77" y="1871719"/>
            <a:ext cx="887328" cy="3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Bradesco Seguros Corretor traz uma nova solução">
            <a:extLst>
              <a:ext uri="{FF2B5EF4-FFF2-40B4-BE49-F238E27FC236}">
                <a16:creationId xmlns:a16="http://schemas.microsoft.com/office/drawing/2014/main" id="{9C75E5AF-361C-CCC1-0E67-021336E4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56" y="1857813"/>
            <a:ext cx="887328" cy="3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Mapfre – Wikipédia, a enciclopédia livre">
            <a:extLst>
              <a:ext uri="{FF2B5EF4-FFF2-40B4-BE49-F238E27FC236}">
                <a16:creationId xmlns:a16="http://schemas.microsoft.com/office/drawing/2014/main" id="{835D7654-C018-B5CE-5E41-4132A253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612" y="1808947"/>
            <a:ext cx="7793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Espaço do Colaborador">
            <a:extLst>
              <a:ext uri="{FF2B5EF4-FFF2-40B4-BE49-F238E27FC236}">
                <a16:creationId xmlns:a16="http://schemas.microsoft.com/office/drawing/2014/main" id="{BB39703C-8DC8-3337-A808-2C72033F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759" y="1887632"/>
            <a:ext cx="1004147" cy="3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Porto Seguro Telefone | SAC Porto Seguro | Assistência 24h">
            <a:extLst>
              <a:ext uri="{FF2B5EF4-FFF2-40B4-BE49-F238E27FC236}">
                <a16:creationId xmlns:a16="http://schemas.microsoft.com/office/drawing/2014/main" id="{92F8C038-F883-B8E7-E735-5CA61027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39" y="1887632"/>
            <a:ext cx="1016099" cy="3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7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>
            <a:extLst>
              <a:ext uri="{FF2B5EF4-FFF2-40B4-BE49-F238E27FC236}">
                <a16:creationId xmlns:a16="http://schemas.microsoft.com/office/drawing/2014/main" id="{CF9242F9-4E5A-A2D6-8097-9B0FB380FDE8}"/>
              </a:ext>
            </a:extLst>
          </p:cNvPr>
          <p:cNvSpPr txBox="1"/>
          <p:nvPr/>
        </p:nvSpPr>
        <p:spPr>
          <a:xfrm>
            <a:off x="5486400" y="46228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C17C074-5DE5-2689-9CD3-EC1234A1888F}"/>
              </a:ext>
            </a:extLst>
          </p:cNvPr>
          <p:cNvSpPr txBox="1"/>
          <p:nvPr/>
        </p:nvSpPr>
        <p:spPr>
          <a:xfrm>
            <a:off x="5486400" y="46228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372EA28-2A90-A665-A51E-A230BAF8F5F8}"/>
              </a:ext>
            </a:extLst>
          </p:cNvPr>
          <p:cNvSpPr/>
          <p:nvPr/>
        </p:nvSpPr>
        <p:spPr>
          <a:xfrm>
            <a:off x="478427" y="86809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2C1B59-837B-72AF-697C-FD5C77C582DE}"/>
              </a:ext>
            </a:extLst>
          </p:cNvPr>
          <p:cNvSpPr/>
          <p:nvPr/>
        </p:nvSpPr>
        <p:spPr>
          <a:xfrm>
            <a:off x="325694" y="260208"/>
            <a:ext cx="1082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Coberturas e Custos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0FA5FE-19BF-248C-6D31-FBA92DCE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15924"/>
              </p:ext>
            </p:extLst>
          </p:nvPr>
        </p:nvGraphicFramePr>
        <p:xfrm>
          <a:off x="483343" y="1328669"/>
          <a:ext cx="11099056" cy="481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73">
                  <a:extLst>
                    <a:ext uri="{9D8B030D-6E8A-4147-A177-3AD203B41FA5}">
                      <a16:colId xmlns:a16="http://schemas.microsoft.com/office/drawing/2014/main" val="3754089804"/>
                    </a:ext>
                  </a:extLst>
                </a:gridCol>
                <a:gridCol w="1725222">
                  <a:extLst>
                    <a:ext uri="{9D8B030D-6E8A-4147-A177-3AD203B41FA5}">
                      <a16:colId xmlns:a16="http://schemas.microsoft.com/office/drawing/2014/main" val="1527131240"/>
                    </a:ext>
                  </a:extLst>
                </a:gridCol>
                <a:gridCol w="1562487">
                  <a:extLst>
                    <a:ext uri="{9D8B030D-6E8A-4147-A177-3AD203B41FA5}">
                      <a16:colId xmlns:a16="http://schemas.microsoft.com/office/drawing/2014/main" val="2070379557"/>
                    </a:ext>
                  </a:extLst>
                </a:gridCol>
                <a:gridCol w="1562487">
                  <a:extLst>
                    <a:ext uri="{9D8B030D-6E8A-4147-A177-3AD203B41FA5}">
                      <a16:colId xmlns:a16="http://schemas.microsoft.com/office/drawing/2014/main" val="76472807"/>
                    </a:ext>
                  </a:extLst>
                </a:gridCol>
                <a:gridCol w="1562487">
                  <a:extLst>
                    <a:ext uri="{9D8B030D-6E8A-4147-A177-3AD203B41FA5}">
                      <a16:colId xmlns:a16="http://schemas.microsoft.com/office/drawing/2014/main" val="1049813889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Coberturas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Apólice  Atual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70562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 dirty="0">
                        <a:solidFill>
                          <a:srgbClr val="2E3C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3119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MORTE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58213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INDENIZAÇÃO ESPECIAL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3195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TOTAL OU PARCIAL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06702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FUNCIONAL PERMANENTE TOTAL POR DOENÇA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98664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CÔNJUGE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9318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FILHOS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274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RESCISÃO TRABALHISTA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35079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ASSISTÊCIA FUNERAL FAMILIAR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7402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CESTA BÁSICA (MORTE)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584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TAXA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0,1600%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0,4905%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0,4960%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0,5066%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820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NUMERO DE VIDAS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01612"/>
                  </a:ext>
                </a:extLst>
              </a:tr>
              <a:tr h="3507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FATURA MENSAL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R$16.198,00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R$49.654,12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R$49.966,37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R$51.007,58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02060"/>
                  </a:ext>
                </a:extLst>
              </a:tr>
            </a:tbl>
          </a:graphicData>
        </a:graphic>
      </p:graphicFrame>
      <p:pic>
        <p:nvPicPr>
          <p:cNvPr id="25" name="Imagem 24" descr="Bradesco Seguros Corretor traz uma nova solução">
            <a:extLst>
              <a:ext uri="{FF2B5EF4-FFF2-40B4-BE49-F238E27FC236}">
                <a16:creationId xmlns:a16="http://schemas.microsoft.com/office/drawing/2014/main" id="{51731E17-9A91-4B50-9C78-03621527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34" y="1905000"/>
            <a:ext cx="887328" cy="3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Mapfre – Wikipédia, a enciclopédia livre">
            <a:extLst>
              <a:ext uri="{FF2B5EF4-FFF2-40B4-BE49-F238E27FC236}">
                <a16:creationId xmlns:a16="http://schemas.microsoft.com/office/drawing/2014/main" id="{835D7654-C018-B5CE-5E41-4132A253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24" y="1856134"/>
            <a:ext cx="779357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Espaço do Colaborador">
            <a:extLst>
              <a:ext uri="{FF2B5EF4-FFF2-40B4-BE49-F238E27FC236}">
                <a16:creationId xmlns:a16="http://schemas.microsoft.com/office/drawing/2014/main" id="{BB39703C-8DC8-3337-A808-2C72033F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713" y="1927009"/>
            <a:ext cx="1004147" cy="3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Porto Seguro Telefone | SAC Porto Seguro | Assistência 24h">
            <a:extLst>
              <a:ext uri="{FF2B5EF4-FFF2-40B4-BE49-F238E27FC236}">
                <a16:creationId xmlns:a16="http://schemas.microsoft.com/office/drawing/2014/main" id="{92F8C038-F883-B8E7-E735-5CA61027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717" y="1927009"/>
            <a:ext cx="1016099" cy="3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96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6">
            <a:extLst>
              <a:ext uri="{FF2B5EF4-FFF2-40B4-BE49-F238E27FC236}">
                <a16:creationId xmlns:a16="http://schemas.microsoft.com/office/drawing/2014/main" id="{CF9242F9-4E5A-A2D6-8097-9B0FB380FDE8}"/>
              </a:ext>
            </a:extLst>
          </p:cNvPr>
          <p:cNvSpPr txBox="1"/>
          <p:nvPr/>
        </p:nvSpPr>
        <p:spPr>
          <a:xfrm>
            <a:off x="5486400" y="46228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1C17C074-5DE5-2689-9CD3-EC1234A1888F}"/>
              </a:ext>
            </a:extLst>
          </p:cNvPr>
          <p:cNvSpPr txBox="1"/>
          <p:nvPr/>
        </p:nvSpPr>
        <p:spPr>
          <a:xfrm>
            <a:off x="5486400" y="462280"/>
            <a:ext cx="231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372EA28-2A90-A665-A51E-A230BAF8F5F8}"/>
              </a:ext>
            </a:extLst>
          </p:cNvPr>
          <p:cNvSpPr/>
          <p:nvPr/>
        </p:nvSpPr>
        <p:spPr>
          <a:xfrm>
            <a:off x="478427" y="868090"/>
            <a:ext cx="61943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E2C1B59-837B-72AF-697C-FD5C77C582DE}"/>
              </a:ext>
            </a:extLst>
          </p:cNvPr>
          <p:cNvSpPr/>
          <p:nvPr/>
        </p:nvSpPr>
        <p:spPr>
          <a:xfrm>
            <a:off x="325694" y="260208"/>
            <a:ext cx="1082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200" b="1" dirty="0">
                <a:ln w="0"/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Coberturas e Custos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10FA5FE-19BF-248C-6D31-FBA92DCEA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054357"/>
              </p:ext>
            </p:extLst>
          </p:nvPr>
        </p:nvGraphicFramePr>
        <p:xfrm>
          <a:off x="483342" y="1328669"/>
          <a:ext cx="11175257" cy="4818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980">
                  <a:extLst>
                    <a:ext uri="{9D8B030D-6E8A-4147-A177-3AD203B41FA5}">
                      <a16:colId xmlns:a16="http://schemas.microsoft.com/office/drawing/2014/main" val="3754089804"/>
                    </a:ext>
                  </a:extLst>
                </a:gridCol>
                <a:gridCol w="1862759">
                  <a:extLst>
                    <a:ext uri="{9D8B030D-6E8A-4147-A177-3AD203B41FA5}">
                      <a16:colId xmlns:a16="http://schemas.microsoft.com/office/drawing/2014/main" val="2070379557"/>
                    </a:ext>
                  </a:extLst>
                </a:gridCol>
                <a:gridCol w="1862759">
                  <a:extLst>
                    <a:ext uri="{9D8B030D-6E8A-4147-A177-3AD203B41FA5}">
                      <a16:colId xmlns:a16="http://schemas.microsoft.com/office/drawing/2014/main" val="76472807"/>
                    </a:ext>
                  </a:extLst>
                </a:gridCol>
                <a:gridCol w="1862759">
                  <a:extLst>
                    <a:ext uri="{9D8B030D-6E8A-4147-A177-3AD203B41FA5}">
                      <a16:colId xmlns:a16="http://schemas.microsoft.com/office/drawing/2014/main" val="1049813889"/>
                    </a:ext>
                  </a:extLst>
                </a:gridCol>
              </a:tblGrid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Coberturas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Cotações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8970562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l" rtl="0" fontAlgn="ctr"/>
                      <a:endParaRPr lang="pt-BR" sz="1000" b="0" i="0" u="none" strike="noStrike" dirty="0">
                        <a:solidFill>
                          <a:srgbClr val="2E3C5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430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23119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MORTE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58213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INDENIZAÇÃO ESPECIAL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03195"/>
                  </a:ext>
                </a:extLst>
              </a:tr>
              <a:tr h="3017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TOTAL OU PARCIAL POR ACIDENTE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606702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INVALIDEZ FUNCIONAL PERMANENTE TOTAL POR DOENÇA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98664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CÔNJUGE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9318"/>
                  </a:ext>
                </a:extLst>
              </a:tr>
              <a:tr h="2996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FILHOS 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até 10%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60274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RESCISÃO TRABALHISTA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R$ 3.000,00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235079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ASSISTÊCIA FUNERAL FAMILIAR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R$ 7.000,00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174020"/>
                  </a:ext>
                </a:extLst>
              </a:tr>
              <a:tr h="31070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2E3C56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CESTA BÁSICA (MORTE)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R$ 750,00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0584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TAXA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0,4905%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0,4960%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0,5066%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8207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NUMERO DE VIDAS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3.040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901612"/>
                  </a:ext>
                </a:extLst>
              </a:tr>
              <a:tr h="3507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FATURA MENSAL</a:t>
                      </a:r>
                    </a:p>
                  </a:txBody>
                  <a:tcPr marL="11430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R$49.654,12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pt-BR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R$49.966,37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R$51.007,58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02060"/>
                  </a:ext>
                </a:extLst>
              </a:tr>
            </a:tbl>
          </a:graphicData>
        </a:graphic>
      </p:graphicFrame>
      <p:pic>
        <p:nvPicPr>
          <p:cNvPr id="25" name="Imagem 24" descr="Bradesco Seguros Corretor traz uma nova solução">
            <a:extLst>
              <a:ext uri="{FF2B5EF4-FFF2-40B4-BE49-F238E27FC236}">
                <a16:creationId xmlns:a16="http://schemas.microsoft.com/office/drawing/2014/main" id="{51731E17-9A91-4B50-9C78-036215271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887328" cy="3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Espaço do Colaborador">
            <a:extLst>
              <a:ext uri="{FF2B5EF4-FFF2-40B4-BE49-F238E27FC236}">
                <a16:creationId xmlns:a16="http://schemas.microsoft.com/office/drawing/2014/main" id="{BB39703C-8DC8-3337-A808-2C72033F8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551" y="1927009"/>
            <a:ext cx="1004147" cy="30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Porto Seguro Telefone | SAC Porto Seguro | Assistência 24h">
            <a:extLst>
              <a:ext uri="{FF2B5EF4-FFF2-40B4-BE49-F238E27FC236}">
                <a16:creationId xmlns:a16="http://schemas.microsoft.com/office/drawing/2014/main" id="{92F8C038-F883-B8E7-E735-5CA61027C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927009"/>
            <a:ext cx="1016099" cy="3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6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6282</TotalTime>
  <Words>1528</Words>
  <Application>Microsoft Office PowerPoint</Application>
  <PresentationFormat>Widescreen</PresentationFormat>
  <Paragraphs>508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Lucida Sans</vt:lpstr>
      <vt:lpstr>Neris Thin</vt:lpstr>
      <vt:lpstr>Open Sans</vt:lpstr>
      <vt:lpstr>Tahoma</vt:lpstr>
      <vt:lpstr>Trebuchet MS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Monteiro Kucera</dc:creator>
  <cp:lastModifiedBy>Jose antonio Ribeiro ferraro vaz</cp:lastModifiedBy>
  <cp:revision>32</cp:revision>
  <dcterms:created xsi:type="dcterms:W3CDTF">2023-10-06T14:46:06Z</dcterms:created>
  <dcterms:modified xsi:type="dcterms:W3CDTF">2023-11-28T14:46:07Z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2023-09-18T00:00:00Z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2023-10-06T00:00:00Z</vt:filetime>
  </property>
</Properties>
</file>